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263" r:id="rId17"/>
    <p:sldId id="264" r:id="rId18"/>
    <p:sldId id="265" r:id="rId19"/>
    <p:sldId id="266" r:id="rId20"/>
    <p:sldId id="284" r:id="rId21"/>
    <p:sldId id="285" r:id="rId22"/>
    <p:sldId id="305" r:id="rId23"/>
    <p:sldId id="268" r:id="rId24"/>
    <p:sldId id="271" r:id="rId25"/>
    <p:sldId id="272" r:id="rId26"/>
    <p:sldId id="273" r:id="rId27"/>
    <p:sldId id="274" r:id="rId28"/>
    <p:sldId id="275" r:id="rId29"/>
    <p:sldId id="286" r:id="rId30"/>
    <p:sldId id="282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F454B-D047-4956-9BBC-B9616B3B82DB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0C70C-ACC7-4328-9B53-4938104D6C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ADE420-F78F-410E-BA17-E4B5B700D091}" type="slidenum">
              <a:rPr lang="en-US" smtClean="0"/>
              <a:pPr/>
              <a:t>1</a:t>
            </a:fld>
            <a:endParaRPr lang="th-TH" smtClean="0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34CB6-8F8C-4D38-90EF-8118FCFDB1A5}" type="slidenum">
              <a:rPr lang="en-US" smtClean="0"/>
              <a:pPr/>
              <a:t>2</a:t>
            </a:fld>
            <a:endParaRPr lang="th-TH" smtClean="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47C36-A24C-485B-BE56-35888A0810D6}" type="slidenum">
              <a:rPr lang="en-US" smtClean="0"/>
              <a:pPr/>
              <a:t>3</a:t>
            </a:fld>
            <a:endParaRPr lang="th-TH" smtClean="0"/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D9DDDC-5337-455C-BA86-1013FECC0B8C}" type="slidenum">
              <a:rPr lang="en-US" smtClean="0"/>
              <a:pPr/>
              <a:t>4</a:t>
            </a:fld>
            <a:endParaRPr lang="th-TH" smtClean="0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18364-A98A-47DB-8BA0-7D34B76AEE2E}" type="slidenum">
              <a:rPr lang="en-US" smtClean="0"/>
              <a:pPr/>
              <a:t>5</a:t>
            </a:fld>
            <a:endParaRPr lang="th-TH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8EF690-6D38-4F6B-A894-FD56C3F22F88}" type="slidenum">
              <a:rPr lang="en-US" smtClean="0"/>
              <a:pPr/>
              <a:t>7</a:t>
            </a:fld>
            <a:endParaRPr lang="th-TH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h-TH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B07F9-B554-4B79-8358-E1553C7D5E97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38FC2-2A98-4D9F-8558-901AC944D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Getting </a:t>
            </a:r>
            <a:r>
              <a:rPr lang="en-US" dirty="0" smtClean="0"/>
              <a:t>Start with Linux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th-TH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347839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828800"/>
            <a:ext cx="4905422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Ubuntu</a:t>
            </a:r>
            <a:r>
              <a:rPr lang="en-US" dirty="0" smtClean="0"/>
              <a:t> 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276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Add Image as a virtual CD</a:t>
            </a:r>
          </a:p>
          <a:p>
            <a:r>
              <a:rPr lang="en-US" dirty="0" smtClean="0"/>
              <a:t>Start VM and boot from virtual CD to start the installation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447800"/>
            <a:ext cx="488714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Screen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752600"/>
            <a:ext cx="382705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752600"/>
            <a:ext cx="3840606" cy="313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"/>
            <a:ext cx="345368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81000"/>
            <a:ext cx="3547024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" y="3429000"/>
            <a:ext cx="3657600" cy="2985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3657600"/>
            <a:ext cx="3646202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4387109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276600"/>
            <a:ext cx="4025406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1" y="1598574"/>
            <a:ext cx="6172200" cy="503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Login to the system</a:t>
            </a:r>
          </a:p>
        </p:txBody>
      </p:sp>
      <p:sp>
        <p:nvSpPr>
          <p:cNvPr id="13315" name="Content Placeholder 5"/>
          <p:cNvSpPr>
            <a:spLocks noGrp="1"/>
          </p:cNvSpPr>
          <p:nvPr>
            <p:ph idx="1"/>
          </p:nvPr>
        </p:nvSpPr>
        <p:spPr>
          <a:xfrm>
            <a:off x="457200" y="1556792"/>
            <a:ext cx="3970784" cy="453650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After the installation finish system will reboot</a:t>
            </a:r>
          </a:p>
          <a:p>
            <a:r>
              <a:rPr lang="en-US" dirty="0" smtClean="0"/>
              <a:t>A Graphic Interface screen  is presented with login prompt</a:t>
            </a:r>
          </a:p>
          <a:p>
            <a:r>
              <a:rPr lang="en-US" dirty="0" smtClean="0"/>
              <a:t>Use username and password defined at the installation time to login</a:t>
            </a:r>
          </a:p>
          <a:p>
            <a:endParaRPr lang="en-US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340768"/>
            <a:ext cx="3096344" cy="252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005064"/>
            <a:ext cx="3281836" cy="249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Guest Addition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3250704" cy="4497363"/>
          </a:xfrm>
        </p:spPr>
        <p:txBody>
          <a:bodyPr/>
          <a:lstStyle/>
          <a:p>
            <a:r>
              <a:rPr lang="en-US" dirty="0" smtClean="0"/>
              <a:t>Additional package from Virtual box that help enhanced the Guest VM</a:t>
            </a:r>
          </a:p>
          <a:p>
            <a:pPr lvl="1"/>
            <a:r>
              <a:rPr lang="en-US" dirty="0" smtClean="0"/>
              <a:t>Bigger display</a:t>
            </a:r>
          </a:p>
          <a:p>
            <a:pPr lvl="1"/>
            <a:r>
              <a:rPr lang="en-US" dirty="0" smtClean="0"/>
              <a:t>More dynamic adjustment </a:t>
            </a:r>
            <a:endParaRPr lang="en-US" dirty="0"/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3572" y="1772816"/>
            <a:ext cx="5270428" cy="3915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Terminal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Terminal can be started using the search tool</a:t>
            </a:r>
          </a:p>
          <a:p>
            <a:r>
              <a:rPr lang="en-US" dirty="0" smtClean="0"/>
              <a:t>We will use a lot of terminal mode in this course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556792"/>
            <a:ext cx="5607225" cy="4014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178696" cy="4493096"/>
          </a:xfrm>
        </p:spPr>
        <p:txBody>
          <a:bodyPr/>
          <a:lstStyle/>
          <a:p>
            <a:r>
              <a:rPr lang="en-US" sz="2400" dirty="0" smtClean="0"/>
              <a:t>Unix terminal is the most common system admin interface to system </a:t>
            </a:r>
          </a:p>
          <a:p>
            <a:r>
              <a:rPr lang="en-US" sz="2400" dirty="0" smtClean="0"/>
              <a:t>Why</a:t>
            </a:r>
          </a:p>
          <a:p>
            <a:pPr lvl="1"/>
            <a:r>
              <a:rPr lang="en-US" sz="2000" dirty="0" smtClean="0"/>
              <a:t>Quick remote access over slow network</a:t>
            </a:r>
          </a:p>
          <a:p>
            <a:pPr lvl="1"/>
            <a:r>
              <a:rPr lang="en-US" sz="2000" dirty="0" smtClean="0"/>
              <a:t>Low overhead can even run from mobile phone, tablet</a:t>
            </a:r>
          </a:p>
          <a:p>
            <a:pPr lvl="1"/>
            <a:r>
              <a:rPr lang="en-US" sz="2000" dirty="0" smtClean="0"/>
              <a:t>Quick debugging for low level system </a:t>
            </a:r>
          </a:p>
          <a:p>
            <a:pPr lvl="1"/>
            <a:endParaRPr lang="en-US" sz="2000" dirty="0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700808"/>
            <a:ext cx="512926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267325" cy="4637088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Linux is a UNIX-like operating system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Linus</a:t>
            </a:r>
            <a:r>
              <a:rPr lang="en-US" dirty="0" smtClean="0"/>
              <a:t> </a:t>
            </a:r>
            <a:r>
              <a:rPr lang="en-US" dirty="0" err="1" smtClean="0"/>
              <a:t>Torvalds</a:t>
            </a:r>
            <a:r>
              <a:rPr lang="en-US" dirty="0" smtClean="0"/>
              <a:t>, who released it to the public, free of charge, in 1991, originally created Linux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Linux offers all the complexity of UNIX at no cost</a:t>
            </a:r>
          </a:p>
        </p:txBody>
      </p:sp>
      <p:pic>
        <p:nvPicPr>
          <p:cNvPr id="8196" name="Picture 5" descr="http://atcoitec.com/wp-content/uploads/2014/01/Linus-Torvalds-2.jpg"/>
          <p:cNvPicPr>
            <a:picLocks noChangeAspect="1" noChangeArrowheads="1"/>
          </p:cNvPicPr>
          <p:nvPr/>
        </p:nvPicPr>
        <p:blipFill>
          <a:blip r:embed="rId3" cstate="print"/>
          <a:srcRect l="50941" t="21655" r="3287" b="2548"/>
          <a:stretch>
            <a:fillRect/>
          </a:stretch>
        </p:blipFill>
        <p:spPr bwMode="auto">
          <a:xfrm>
            <a:off x="5724525" y="1989138"/>
            <a:ext cx="3130550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Linux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ls</a:t>
            </a:r>
            <a:r>
              <a:rPr lang="en-US" dirty="0" smtClean="0"/>
              <a:t> - show list of files in directory</a:t>
            </a:r>
          </a:p>
          <a:p>
            <a:r>
              <a:rPr lang="en-US" dirty="0" smtClean="0"/>
              <a:t>cp - copy file</a:t>
            </a:r>
          </a:p>
          <a:p>
            <a:pPr lvl="1"/>
            <a:r>
              <a:rPr lang="en-US" dirty="0" smtClean="0"/>
              <a:t>$ cp file1.txt file2.txt</a:t>
            </a:r>
          </a:p>
          <a:p>
            <a:r>
              <a:rPr lang="en-US" dirty="0" err="1" smtClean="0"/>
              <a:t>rm</a:t>
            </a:r>
            <a:r>
              <a:rPr lang="en-US" dirty="0" smtClean="0"/>
              <a:t> – remove file, delete file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rm</a:t>
            </a:r>
            <a:r>
              <a:rPr lang="en-US" dirty="0" smtClean="0"/>
              <a:t> file1.txt ; remove one file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rm</a:t>
            </a:r>
            <a:r>
              <a:rPr lang="en-US" dirty="0" smtClean="0"/>
              <a:t> *.txt  ; remove all file with extension .txt 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rm</a:t>
            </a:r>
            <a:r>
              <a:rPr lang="en-US" dirty="0" smtClean="0"/>
              <a:t> *  ; remove all file , very dangerous  </a:t>
            </a:r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Linux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cat – display content of text file and merge text file</a:t>
            </a:r>
          </a:p>
          <a:p>
            <a:pPr lvl="1"/>
            <a:r>
              <a:rPr lang="en-US" dirty="0" smtClean="0"/>
              <a:t>$cat /etc/</a:t>
            </a:r>
            <a:r>
              <a:rPr lang="en-US" dirty="0" err="1" smtClean="0"/>
              <a:t>passwd</a:t>
            </a:r>
            <a:endParaRPr lang="en-US" dirty="0" smtClean="0"/>
          </a:p>
          <a:p>
            <a:r>
              <a:rPr lang="en-US" dirty="0" err="1" smtClean="0"/>
              <a:t>cd</a:t>
            </a:r>
            <a:r>
              <a:rPr lang="en-US" dirty="0" smtClean="0"/>
              <a:t> – change directory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cd</a:t>
            </a:r>
            <a:r>
              <a:rPr lang="en-US" dirty="0" smtClean="0"/>
              <a:t> /etc ; go to /etc directory</a:t>
            </a:r>
          </a:p>
          <a:p>
            <a:pPr lvl="1"/>
            <a:r>
              <a:rPr lang="en-US" dirty="0" smtClean="0"/>
              <a:t>.  means current directory</a:t>
            </a:r>
          </a:p>
          <a:p>
            <a:pPr lvl="1"/>
            <a:r>
              <a:rPr lang="en-US" dirty="0" smtClean="0"/>
              <a:t>.. means upper level directory 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– making a new directory</a:t>
            </a:r>
          </a:p>
          <a:p>
            <a:r>
              <a:rPr lang="en-US" dirty="0" err="1" smtClean="0"/>
              <a:t>rmdir</a:t>
            </a:r>
            <a:r>
              <a:rPr lang="en-US" dirty="0" smtClean="0"/>
              <a:t> – remove directory</a:t>
            </a:r>
          </a:p>
          <a:p>
            <a:r>
              <a:rPr lang="en-US" dirty="0" err="1" smtClean="0"/>
              <a:t>mv</a:t>
            </a:r>
            <a:r>
              <a:rPr lang="en-US" dirty="0" smtClean="0"/>
              <a:t> – </a:t>
            </a:r>
            <a:r>
              <a:rPr lang="en-US" dirty="0" err="1" smtClean="0"/>
              <a:t>movefile</a:t>
            </a:r>
            <a:r>
              <a:rPr lang="en-US" dirty="0" smtClean="0"/>
              <a:t>, rename file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mv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Ps – display list of process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ps</a:t>
            </a:r>
            <a:r>
              <a:rPr lang="en-US" dirty="0" smtClean="0"/>
              <a:t> display list of process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ps</a:t>
            </a:r>
            <a:r>
              <a:rPr lang="en-US" dirty="0" smtClean="0"/>
              <a:t> –</a:t>
            </a:r>
            <a:r>
              <a:rPr lang="en-US" dirty="0" err="1" smtClean="0"/>
              <a:t>ef</a:t>
            </a:r>
            <a:r>
              <a:rPr lang="en-US" dirty="0" smtClean="0"/>
              <a:t> display all process</a:t>
            </a:r>
          </a:p>
          <a:p>
            <a:r>
              <a:rPr lang="en-US" dirty="0" smtClean="0"/>
              <a:t>Each process have a process id</a:t>
            </a:r>
          </a:p>
          <a:p>
            <a:r>
              <a:rPr lang="en-US" dirty="0" smtClean="0"/>
              <a:t>Process can be terminate using kill command</a:t>
            </a:r>
          </a:p>
          <a:p>
            <a:pPr lvl="1"/>
            <a:r>
              <a:rPr lang="en-US" dirty="0" smtClean="0"/>
              <a:t>$kill  243  ; kill process number 243</a:t>
            </a:r>
          </a:p>
          <a:p>
            <a:r>
              <a:rPr lang="en-US" dirty="0" smtClean="0"/>
              <a:t>Kill can be used to send signal to process</a:t>
            </a:r>
          </a:p>
          <a:p>
            <a:pPr lvl="1"/>
            <a:r>
              <a:rPr lang="en-US" dirty="0" smtClean="0"/>
              <a:t>$kill -9 243 ; send signal number 9 (“</a:t>
            </a:r>
            <a:r>
              <a:rPr lang="en-US" dirty="0" err="1" smtClean="0"/>
              <a:t>Sigkill</a:t>
            </a:r>
            <a:r>
              <a:rPr lang="en-US" dirty="0" smtClean="0"/>
              <a:t>”) to terminate process 243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mkdir</a:t>
            </a:r>
            <a:r>
              <a:rPr lang="en-US" dirty="0" smtClean="0"/>
              <a:t> dir1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cd</a:t>
            </a:r>
            <a:r>
              <a:rPr lang="en-US" dirty="0" smtClean="0"/>
              <a:t> dir1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cat &gt; file1 (Enter text, press </a:t>
            </a:r>
            <a:r>
              <a:rPr lang="en-US" dirty="0" err="1" smtClean="0"/>
              <a:t>Ctrl+D</a:t>
            </a:r>
            <a:r>
              <a:rPr lang="en-US" dirty="0" smtClean="0"/>
              <a:t> when finish)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ls</a:t>
            </a:r>
            <a:r>
              <a:rPr lang="en-US" dirty="0" smtClean="0"/>
              <a:t>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rm</a:t>
            </a:r>
            <a:r>
              <a:rPr lang="en-US" dirty="0" smtClean="0"/>
              <a:t> file1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cd</a:t>
            </a:r>
            <a:r>
              <a:rPr lang="en-US" dirty="0" smtClean="0"/>
              <a:t> ..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rmdir</a:t>
            </a:r>
            <a:r>
              <a:rPr lang="en-US" dirty="0" smtClean="0"/>
              <a:t> dir1</a:t>
            </a:r>
            <a:endParaRPr lang="th-TH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Tour of Linux System Directory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i="1" dirty="0" smtClean="0"/>
              <a:t>/bin</a:t>
            </a:r>
            <a:r>
              <a:rPr lang="en-US" sz="2400" dirty="0" smtClean="0"/>
              <a:t> – programs using at boot time and system maintenance. </a:t>
            </a:r>
          </a:p>
          <a:p>
            <a:pPr>
              <a:lnSpc>
                <a:spcPct val="80000"/>
              </a:lnSpc>
            </a:pPr>
            <a:r>
              <a:rPr lang="en-US" sz="2400" i="1" dirty="0" smtClean="0"/>
              <a:t>/boot</a:t>
            </a:r>
            <a:r>
              <a:rPr lang="en-US" sz="2400" dirty="0" smtClean="0"/>
              <a:t> – contains the kernel and other files used during system startup.</a:t>
            </a:r>
          </a:p>
          <a:p>
            <a:pPr>
              <a:lnSpc>
                <a:spcPct val="80000"/>
              </a:lnSpc>
            </a:pPr>
            <a:r>
              <a:rPr lang="en-US" sz="2400" i="1" dirty="0" smtClean="0"/>
              <a:t>/dev</a:t>
            </a:r>
            <a:r>
              <a:rPr lang="en-US" sz="2400" dirty="0" smtClean="0"/>
              <a:t> – represent devices that are attached to the system.</a:t>
            </a:r>
          </a:p>
          <a:p>
            <a:pPr>
              <a:lnSpc>
                <a:spcPct val="80000"/>
              </a:lnSpc>
            </a:pPr>
            <a:r>
              <a:rPr lang="en-US" sz="2400" i="1" dirty="0" smtClean="0"/>
              <a:t>/etc</a:t>
            </a:r>
            <a:r>
              <a:rPr lang="en-US" sz="2400" dirty="0" smtClean="0"/>
              <a:t> – configuration files that are local to your machine. No binaries are to be put here. </a:t>
            </a:r>
          </a:p>
          <a:p>
            <a:pPr>
              <a:lnSpc>
                <a:spcPct val="80000"/>
              </a:lnSpc>
            </a:pPr>
            <a:r>
              <a:rPr lang="en-US" sz="2400" i="1" dirty="0" smtClean="0"/>
              <a:t>/etc/X11</a:t>
            </a:r>
            <a:r>
              <a:rPr lang="en-US" sz="2400" dirty="0" smtClean="0"/>
              <a:t> – X11 configuration files</a:t>
            </a:r>
          </a:p>
          <a:p>
            <a:pPr>
              <a:lnSpc>
                <a:spcPct val="80000"/>
              </a:lnSpc>
            </a:pPr>
            <a:r>
              <a:rPr lang="en-US" sz="2400" i="1" dirty="0" smtClean="0"/>
              <a:t>/etc/</a:t>
            </a:r>
            <a:r>
              <a:rPr lang="en-US" sz="2400" i="1" dirty="0" err="1" smtClean="0"/>
              <a:t>skel</a:t>
            </a:r>
            <a:r>
              <a:rPr lang="en-US" sz="2400" dirty="0" smtClean="0"/>
              <a:t> – skeleton user files, which are used to populate a home directory when a user is create</a:t>
            </a:r>
          </a:p>
          <a:p>
            <a:pPr>
              <a:lnSpc>
                <a:spcPct val="80000"/>
              </a:lnSpc>
            </a:pPr>
            <a:r>
              <a:rPr lang="en-US" sz="2400" i="1" dirty="0" smtClean="0"/>
              <a:t>/home</a:t>
            </a:r>
            <a:r>
              <a:rPr lang="en-US" sz="2400" dirty="0" smtClean="0"/>
              <a:t> – user home directory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/</a:t>
            </a:r>
            <a:r>
              <a:rPr lang="en-US" sz="2400" dirty="0" err="1" smtClean="0"/>
              <a:t>usr</a:t>
            </a:r>
            <a:r>
              <a:rPr lang="en-US" sz="2400" dirty="0" smtClean="0"/>
              <a:t>/bin – more </a:t>
            </a:r>
            <a:r>
              <a:rPr lang="en-US" sz="2400" dirty="0" err="1" smtClean="0"/>
              <a:t>linux</a:t>
            </a:r>
            <a:r>
              <a:rPr lang="en-US" sz="2400" dirty="0" smtClean="0"/>
              <a:t> commands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Linux System Directory (cont’d)</a:t>
            </a:r>
            <a:endParaRPr lang="th-TH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i="1" smtClean="0"/>
              <a:t>/lib</a:t>
            </a:r>
            <a:r>
              <a:rPr lang="en-US" sz="2400" smtClean="0"/>
              <a:t> – contain libraries that are needed to execute the binaries in /bin and /sbin. Particularly important for booting the system and executing commands within the root file system</a:t>
            </a:r>
            <a:endParaRPr lang="th-TH" sz="2400" smtClean="0"/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i="1" smtClean="0"/>
              <a:t>/lost+found</a:t>
            </a:r>
            <a:r>
              <a:rPr lang="en-US" sz="2400" smtClean="0"/>
              <a:t> – presents once in each ext parition, used by fsck to place orphaned files (files without names).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i="1" smtClean="0"/>
              <a:t>/mnt</a:t>
            </a:r>
            <a:r>
              <a:rPr lang="en-US" sz="2400" smtClean="0"/>
              <a:t> – temporarily mounted file systems.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i="1" smtClean="0"/>
              <a:t>/opt</a:t>
            </a:r>
            <a:r>
              <a:rPr lang="en-US" sz="2400" smtClean="0"/>
              <a:t> – contains large and static application software packages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i="1" smtClean="0"/>
              <a:t>/proc</a:t>
            </a:r>
            <a:r>
              <a:rPr lang="en-US" sz="2400" smtClean="0"/>
              <a:t> – contains special files that either extract information from or send information to the kernel.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i="1" smtClean="0"/>
              <a:t>/root</a:t>
            </a:r>
            <a:r>
              <a:rPr lang="en-US" sz="2400" smtClean="0"/>
              <a:t> – usually a root’s home directory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i="1" smtClean="0"/>
              <a:t>/sbin</a:t>
            </a:r>
            <a:r>
              <a:rPr lang="en-US" sz="2400" smtClean="0"/>
              <a:t> – binaries executables by root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i="1" smtClean="0"/>
              <a:t>/tmp</a:t>
            </a:r>
            <a:r>
              <a:rPr lang="en-US" sz="2400" smtClean="0"/>
              <a:t> – contains temporary files</a:t>
            </a:r>
            <a:br>
              <a:rPr lang="en-US" sz="2400" smtClean="0"/>
            </a:br>
            <a:endParaRPr lang="en-US" sz="2400" smtClean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Linux System Directory (cont’d)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i="1" smtClean="0"/>
              <a:t>/usr</a:t>
            </a:r>
            <a:r>
              <a:rPr lang="en-US" sz="2400" smtClean="0"/>
              <a:t> – files that can be shared across a whole site. It can be mount as read-only.</a:t>
            </a:r>
          </a:p>
          <a:p>
            <a:pPr>
              <a:lnSpc>
                <a:spcPct val="80000"/>
              </a:lnSpc>
            </a:pPr>
            <a:r>
              <a:rPr lang="en-US" sz="2400" i="1" smtClean="0"/>
              <a:t>/usr/bin</a:t>
            </a:r>
            <a:r>
              <a:rPr lang="en-US" sz="2400" smtClean="0"/>
              <a:t> – contain programs for users in the system, for example, vim, pine and so on.</a:t>
            </a:r>
          </a:p>
          <a:p>
            <a:pPr>
              <a:lnSpc>
                <a:spcPct val="80000"/>
              </a:lnSpc>
            </a:pPr>
            <a:r>
              <a:rPr lang="en-US" sz="2400" i="1" smtClean="0"/>
              <a:t>/usr/sbin</a:t>
            </a:r>
            <a:r>
              <a:rPr lang="en-US" sz="2400" smtClean="0"/>
              <a:t> – contain programs for root in the system.</a:t>
            </a:r>
          </a:p>
          <a:p>
            <a:pPr>
              <a:lnSpc>
                <a:spcPct val="80000"/>
              </a:lnSpc>
            </a:pPr>
            <a:r>
              <a:rPr lang="en-US" sz="2400" i="1" smtClean="0"/>
              <a:t>/usr/include</a:t>
            </a:r>
            <a:r>
              <a:rPr lang="en-US" sz="2400" smtClean="0"/>
              <a:t> – C language include file</a:t>
            </a:r>
          </a:p>
          <a:p>
            <a:pPr>
              <a:lnSpc>
                <a:spcPct val="80000"/>
              </a:lnSpc>
            </a:pPr>
            <a:r>
              <a:rPr lang="en-US" sz="2400" i="1" smtClean="0"/>
              <a:t>/usr/local</a:t>
            </a:r>
            <a:r>
              <a:rPr lang="en-US" sz="2400" smtClean="0"/>
              <a:t> – used by the system administrator when installing software locally. It is similar in structure to the /usr directory.</a:t>
            </a:r>
          </a:p>
          <a:p>
            <a:pPr>
              <a:lnSpc>
                <a:spcPct val="80000"/>
              </a:lnSpc>
            </a:pPr>
            <a:r>
              <a:rPr lang="en-US" sz="2400" i="1" smtClean="0"/>
              <a:t>/usr/share</a:t>
            </a:r>
            <a:r>
              <a:rPr lang="en-US" sz="2400" smtClean="0"/>
              <a:t> – shared configuration for programs in the system, documentations</a:t>
            </a:r>
          </a:p>
          <a:p>
            <a:pPr>
              <a:lnSpc>
                <a:spcPct val="80000"/>
              </a:lnSpc>
            </a:pPr>
            <a:r>
              <a:rPr lang="en-US" sz="2400" i="1" smtClean="0"/>
              <a:t>/usr/share/man</a:t>
            </a:r>
            <a:r>
              <a:rPr lang="en-US" sz="2400" smtClean="0"/>
              <a:t> – Linux manual pages</a:t>
            </a:r>
          </a:p>
          <a:p>
            <a:pPr>
              <a:lnSpc>
                <a:spcPct val="80000"/>
              </a:lnSpc>
            </a:pPr>
            <a:r>
              <a:rPr lang="en-US" sz="2400" i="1" smtClean="0"/>
              <a:t>/usr/X11R6</a:t>
            </a:r>
            <a:r>
              <a:rPr lang="en-US" sz="2400" smtClean="0"/>
              <a:t> – X Window related file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Linux System Directory (cont’d)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/</a:t>
            </a:r>
            <a:r>
              <a:rPr lang="en-US" i="1" dirty="0" err="1" smtClean="0"/>
              <a:t>var</a:t>
            </a:r>
            <a:r>
              <a:rPr lang="en-US" dirty="0" smtClean="0"/>
              <a:t> – variable date files.</a:t>
            </a:r>
          </a:p>
          <a:p>
            <a:r>
              <a:rPr lang="en-US" i="1" dirty="0" smtClean="0"/>
              <a:t>/</a:t>
            </a:r>
            <a:r>
              <a:rPr lang="en-US" i="1" dirty="0" err="1" smtClean="0"/>
              <a:t>var</a:t>
            </a:r>
            <a:r>
              <a:rPr lang="en-US" i="1" dirty="0" smtClean="0"/>
              <a:t>/log</a:t>
            </a:r>
            <a:r>
              <a:rPr lang="en-US" dirty="0" smtClean="0"/>
              <a:t> – system log</a:t>
            </a:r>
          </a:p>
          <a:p>
            <a:r>
              <a:rPr lang="en-US" i="1" dirty="0" smtClean="0"/>
              <a:t>/</a:t>
            </a:r>
            <a:r>
              <a:rPr lang="en-US" i="1" dirty="0" err="1" smtClean="0"/>
              <a:t>var</a:t>
            </a:r>
            <a:r>
              <a:rPr lang="en-US" i="1" dirty="0" smtClean="0"/>
              <a:t>/lib</a:t>
            </a:r>
            <a:r>
              <a:rPr lang="en-US" dirty="0" smtClean="0"/>
              <a:t> – data files for programs, for example, tripwire, rpm and so on.</a:t>
            </a:r>
          </a:p>
          <a:p>
            <a:r>
              <a:rPr lang="en-US" i="1" dirty="0" smtClean="0"/>
              <a:t>/</a:t>
            </a:r>
            <a:r>
              <a:rPr lang="en-US" i="1" dirty="0" err="1" smtClean="0"/>
              <a:t>var</a:t>
            </a:r>
            <a:r>
              <a:rPr lang="en-US" i="1" dirty="0" smtClean="0"/>
              <a:t>/spool/mail</a:t>
            </a:r>
            <a:r>
              <a:rPr lang="en-US" dirty="0" smtClean="0"/>
              <a:t> – default user mail box.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Exercise: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display the content of </a:t>
            </a:r>
            <a:r>
              <a:rPr lang="en-US" i="1" dirty="0" smtClean="0"/>
              <a:t>/proc/</a:t>
            </a:r>
            <a:r>
              <a:rPr lang="en-US" i="1" dirty="0" err="1" smtClean="0"/>
              <a:t>cpuinfo</a:t>
            </a:r>
            <a:r>
              <a:rPr lang="en-US" dirty="0" smtClean="0"/>
              <a:t>. Discuss what you see  in this file</a:t>
            </a:r>
          </a:p>
          <a:p>
            <a:r>
              <a:rPr lang="en-US" dirty="0" smtClean="0"/>
              <a:t>Go to </a:t>
            </a:r>
            <a:r>
              <a:rPr lang="en-US" i="1" dirty="0" smtClean="0"/>
              <a:t>/</a:t>
            </a:r>
            <a:r>
              <a:rPr lang="en-US" i="1" dirty="0" err="1" smtClean="0"/>
              <a:t>var</a:t>
            </a:r>
            <a:r>
              <a:rPr lang="en-US" i="1" dirty="0" smtClean="0"/>
              <a:t>/log</a:t>
            </a:r>
            <a:r>
              <a:rPr lang="en-US" dirty="0" smtClean="0"/>
              <a:t>. Guess what file contain output of kernel message at boot time.</a:t>
            </a:r>
            <a:endParaRPr lang="th-TH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Logout and 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shutdown the system using command “shutdown”</a:t>
            </a:r>
          </a:p>
          <a:p>
            <a:r>
              <a:rPr lang="en-US" dirty="0" smtClean="0"/>
              <a:t>User must be root or the command </a:t>
            </a:r>
            <a:r>
              <a:rPr lang="en-US" dirty="0" err="1" smtClean="0"/>
              <a:t>sudo</a:t>
            </a:r>
            <a:r>
              <a:rPr lang="en-US" dirty="0" smtClean="0"/>
              <a:t> must be used to make user a system admin temporarily</a:t>
            </a:r>
          </a:p>
          <a:p>
            <a:pPr lvl="1"/>
            <a:r>
              <a:rPr lang="en-US" dirty="0" smtClean="0"/>
              <a:t>$shutdown –h now ; shutdown immediately</a:t>
            </a:r>
          </a:p>
          <a:p>
            <a:pPr lvl="1"/>
            <a:r>
              <a:rPr lang="en-US" dirty="0" smtClean="0"/>
              <a:t>$shutdown –h +5    ; shutdown in 5 minutes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poweroff</a:t>
            </a:r>
            <a:r>
              <a:rPr lang="en-US" dirty="0" smtClean="0"/>
              <a:t> 		;shutdown immediately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Linux Operating System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Linux is a multi-user system, Multitasking system</a:t>
            </a:r>
          </a:p>
          <a:p>
            <a:r>
              <a:rPr lang="en-US" smtClean="0"/>
              <a:t>Portable operating system</a:t>
            </a:r>
          </a:p>
          <a:p>
            <a:r>
              <a:rPr lang="en-US" smtClean="0"/>
              <a:t>Used  as </a:t>
            </a:r>
          </a:p>
          <a:p>
            <a:pPr lvl="1"/>
            <a:r>
              <a:rPr lang="en-US" smtClean="0"/>
              <a:t>server infrastructure service: Google, facebook</a:t>
            </a:r>
          </a:p>
          <a:p>
            <a:pPr lvl="1"/>
            <a:r>
              <a:rPr lang="en-US" smtClean="0"/>
              <a:t>Mobile phone : android</a:t>
            </a:r>
          </a:p>
          <a:p>
            <a:pPr lvl="1"/>
            <a:r>
              <a:rPr lang="en-US" smtClean="0"/>
              <a:t>Embeded system: Raspberry PI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out of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355160" cy="82068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GUI is used to logout of the system or shutdown</a:t>
            </a:r>
            <a:endParaRPr lang="en-US" dirty="0"/>
          </a:p>
        </p:txBody>
      </p:sp>
      <p:pic>
        <p:nvPicPr>
          <p:cNvPr id="287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204864"/>
            <a:ext cx="5732707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Module 1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mtClean="0"/>
              <a:t>The End</a:t>
            </a:r>
            <a:endParaRPr lang="th-TH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Linux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The distribution is a suite of software for Linux system</a:t>
            </a:r>
          </a:p>
          <a:p>
            <a:pPr>
              <a:lnSpc>
                <a:spcPct val="90000"/>
              </a:lnSpc>
            </a:pPr>
            <a:r>
              <a:rPr lang="en-US" smtClean="0"/>
              <a:t>Includes: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Kernel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System-installaiton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Management utilities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Program</a:t>
            </a:r>
          </a:p>
          <a:p>
            <a:pPr>
              <a:lnSpc>
                <a:spcPct val="90000"/>
              </a:lnSpc>
            </a:pPr>
            <a:r>
              <a:rPr lang="en-US" smtClean="0"/>
              <a:t>Examples: Red Hat, Suse, Ubuntu, Debian and many more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Linux Kernel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The core of Linux operating system</a:t>
            </a:r>
          </a:p>
          <a:p>
            <a:pPr lvl="1"/>
            <a:r>
              <a:rPr lang="en-US" sz="2000" smtClean="0"/>
              <a:t>Interface to hardware</a:t>
            </a:r>
          </a:p>
          <a:p>
            <a:pPr lvl="1"/>
            <a:r>
              <a:rPr lang="en-US" sz="2000" smtClean="0"/>
              <a:t>File system</a:t>
            </a:r>
          </a:p>
          <a:p>
            <a:pPr lvl="1"/>
            <a:r>
              <a:rPr lang="en-US" sz="2000" smtClean="0"/>
              <a:t>Process management</a:t>
            </a:r>
          </a:p>
          <a:p>
            <a:pPr lvl="1"/>
            <a:r>
              <a:rPr lang="en-US" sz="2000" smtClean="0"/>
              <a:t>Interprocess communication</a:t>
            </a:r>
          </a:p>
          <a:p>
            <a:pPr lvl="1"/>
            <a:r>
              <a:rPr lang="en-US" sz="2000" smtClean="0"/>
              <a:t>Protection and security</a:t>
            </a:r>
          </a:p>
          <a:p>
            <a:r>
              <a:rPr lang="en-US" sz="2400" smtClean="0"/>
              <a:t>User can modify and recompile kernel</a:t>
            </a:r>
          </a:p>
          <a:p>
            <a:r>
              <a:rPr lang="en-US" sz="2400" smtClean="0"/>
              <a:t>Kernel can be configured to support kernel module</a:t>
            </a:r>
          </a:p>
          <a:p>
            <a:r>
              <a:rPr lang="en-US" sz="2400" smtClean="0"/>
              <a:t>Kernel module is usually a driver, for example, net work driver, file system driver</a:t>
            </a:r>
          </a:p>
          <a:p>
            <a:pPr lvl="1"/>
            <a:endParaRPr lang="en-US" sz="2000" smtClean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Ubuntu</a:t>
            </a:r>
            <a:r>
              <a:rPr lang="en-US" dirty="0" smtClean="0"/>
              <a:t> 14.04 in Oracle Virtual Box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Ubuntu</a:t>
            </a:r>
            <a:r>
              <a:rPr lang="en-US" dirty="0" smtClean="0"/>
              <a:t> Installation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dirty="0" smtClean="0"/>
              <a:t>In this class we will use virtualization to run Linux</a:t>
            </a:r>
          </a:p>
          <a:p>
            <a:pPr eaLnBrk="1" hangingPunct="1"/>
            <a:r>
              <a:rPr lang="en-US" dirty="0" smtClean="0"/>
              <a:t>Step</a:t>
            </a:r>
          </a:p>
          <a:p>
            <a:pPr lvl="1" eaLnBrk="1" hangingPunct="1"/>
            <a:r>
              <a:rPr lang="en-US" dirty="0" smtClean="0"/>
              <a:t>Download Oracle Virtual Box</a:t>
            </a:r>
          </a:p>
          <a:p>
            <a:pPr lvl="2" eaLnBrk="1" hangingPunct="1"/>
            <a:r>
              <a:rPr lang="en-US" dirty="0" smtClean="0">
                <a:hlinkClick r:id="rId3"/>
              </a:rPr>
              <a:t>https://www.virtualbox.org/</a:t>
            </a:r>
            <a:endParaRPr lang="en-US" dirty="0" smtClean="0"/>
          </a:p>
          <a:p>
            <a:pPr lvl="1"/>
            <a:r>
              <a:rPr lang="en-US" dirty="0" smtClean="0"/>
              <a:t>Download 64 bit Image </a:t>
            </a:r>
          </a:p>
          <a:p>
            <a:pPr lvl="2"/>
            <a:r>
              <a:rPr lang="en-US" dirty="0" smtClean="0"/>
              <a:t>ubuntu-14.04.1-desktop-amd64</a:t>
            </a:r>
          </a:p>
          <a:p>
            <a:pPr lvl="2"/>
            <a:r>
              <a:rPr lang="en-US" dirty="0" smtClean="0"/>
              <a:t>Saved in download directory </a:t>
            </a:r>
            <a:r>
              <a:rPr lang="en-US" smtClean="0"/>
              <a:t>of  the local </a:t>
            </a:r>
            <a:r>
              <a:rPr lang="en-US" dirty="0" smtClean="0"/>
              <a:t>machine</a:t>
            </a:r>
          </a:p>
          <a:p>
            <a:pPr lvl="1" eaLnBrk="1" hangingPunct="1"/>
            <a:r>
              <a:rPr lang="en-US" dirty="0" smtClean="0"/>
              <a:t>Install Virtual Box</a:t>
            </a:r>
          </a:p>
          <a:p>
            <a:pPr lvl="1" eaLnBrk="1" hangingPunct="1"/>
            <a:r>
              <a:rPr lang="en-US" dirty="0" smtClean="0"/>
              <a:t>Install </a:t>
            </a:r>
            <a:r>
              <a:rPr lang="en-US" dirty="0" err="1" smtClean="0"/>
              <a:t>Ubuntu</a:t>
            </a:r>
            <a:r>
              <a:rPr lang="en-US" dirty="0" smtClean="0"/>
              <a:t> Linux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474148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362200"/>
            <a:ext cx="344805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VM in Virtual Box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"/>
            <a:ext cx="296027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28600"/>
            <a:ext cx="2971800" cy="336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3657600"/>
            <a:ext cx="288632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657600"/>
            <a:ext cx="2923332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1039</Words>
  <Application>Microsoft Office PowerPoint</Application>
  <PresentationFormat>On-screen Show (4:3)</PresentationFormat>
  <Paragraphs>152</Paragraphs>
  <Slides>31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Getting Start with Linux</vt:lpstr>
      <vt:lpstr>Introduction</vt:lpstr>
      <vt:lpstr>The Linux Operating System</vt:lpstr>
      <vt:lpstr>Linux Distributions</vt:lpstr>
      <vt:lpstr>Linux Kernel</vt:lpstr>
      <vt:lpstr>Installing Ubuntu 14.04 in Oracle Virtual Box</vt:lpstr>
      <vt:lpstr>Ubuntu Installation </vt:lpstr>
      <vt:lpstr>Create New VM in Virtual Box</vt:lpstr>
      <vt:lpstr>Slide 9</vt:lpstr>
      <vt:lpstr>Slide 10</vt:lpstr>
      <vt:lpstr>Install Ubuntu OS</vt:lpstr>
      <vt:lpstr>Installation Screen</vt:lpstr>
      <vt:lpstr>Slide 13</vt:lpstr>
      <vt:lpstr>Slide 14</vt:lpstr>
      <vt:lpstr>Done</vt:lpstr>
      <vt:lpstr>Login to the system</vt:lpstr>
      <vt:lpstr>Installing Guest Addition Module</vt:lpstr>
      <vt:lpstr>Using Terminal Mode</vt:lpstr>
      <vt:lpstr>Unix Terminal</vt:lpstr>
      <vt:lpstr>Basic Linux Command</vt:lpstr>
      <vt:lpstr>Basic Linux Command</vt:lpstr>
      <vt:lpstr>Process control</vt:lpstr>
      <vt:lpstr>Exercise 1</vt:lpstr>
      <vt:lpstr>Tour of Linux System Directory</vt:lpstr>
      <vt:lpstr>Linux System Directory (cont’d)</vt:lpstr>
      <vt:lpstr>Linux System Directory (cont’d)</vt:lpstr>
      <vt:lpstr>Linux System Directory (cont’d)</vt:lpstr>
      <vt:lpstr>Exercise:</vt:lpstr>
      <vt:lpstr>Logout and shutdown</vt:lpstr>
      <vt:lpstr>Logging out of the system</vt:lpstr>
      <vt:lpstr>Module 1</vt:lpstr>
    </vt:vector>
  </TitlesOfParts>
  <Company>Kasetsart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1: Getting Start with Linux</dc:title>
  <dc:creator>Office Of Computer Services</dc:creator>
  <cp:lastModifiedBy>Office Of Computer Services</cp:lastModifiedBy>
  <cp:revision>23</cp:revision>
  <dcterms:created xsi:type="dcterms:W3CDTF">2015-01-06T07:50:52Z</dcterms:created>
  <dcterms:modified xsi:type="dcterms:W3CDTF">2015-01-10T11:14:46Z</dcterms:modified>
</cp:coreProperties>
</file>